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1009" r:id="rId3"/>
    <p:sldId id="1035" r:id="rId4"/>
    <p:sldId id="1010" r:id="rId5"/>
    <p:sldId id="1011" r:id="rId6"/>
    <p:sldId id="1012" r:id="rId7"/>
    <p:sldId id="1013" r:id="rId8"/>
    <p:sldId id="1015" r:id="rId9"/>
    <p:sldId id="1037" r:id="rId10"/>
    <p:sldId id="1036" r:id="rId11"/>
    <p:sldId id="1016" r:id="rId12"/>
    <p:sldId id="1018" r:id="rId13"/>
    <p:sldId id="1038" r:id="rId14"/>
    <p:sldId id="1019" r:id="rId15"/>
    <p:sldId id="1020" r:id="rId16"/>
    <p:sldId id="1021" r:id="rId17"/>
    <p:sldId id="1014" r:id="rId18"/>
    <p:sldId id="1022" r:id="rId19"/>
    <p:sldId id="1023" r:id="rId20"/>
    <p:sldId id="1024" r:id="rId21"/>
    <p:sldId id="1025" r:id="rId22"/>
    <p:sldId id="1039" r:id="rId23"/>
    <p:sldId id="1026" r:id="rId24"/>
    <p:sldId id="1027" r:id="rId25"/>
    <p:sldId id="1040" r:id="rId26"/>
    <p:sldId id="1028" r:id="rId27"/>
    <p:sldId id="1041" r:id="rId28"/>
    <p:sldId id="1030" r:id="rId29"/>
    <p:sldId id="1031" r:id="rId30"/>
    <p:sldId id="1032" r:id="rId31"/>
    <p:sldId id="1033" r:id="rId32"/>
    <p:sldId id="1042" r:id="rId33"/>
    <p:sldId id="1034" r:id="rId34"/>
    <p:sldId id="1043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04804"/>
              </p:ext>
            </p:extLst>
          </p:nvPr>
        </p:nvGraphicFramePr>
        <p:xfrm>
          <a:off x="487460" y="1596752"/>
          <a:ext cx="11287501" cy="2816860"/>
        </p:xfrm>
        <a:graphic>
          <a:graphicData uri="http://schemas.openxmlformats.org/drawingml/2006/table">
            <a:tbl>
              <a:tblPr firstRow="1" firstCol="1" bandRow="1"/>
              <a:tblGrid>
                <a:gridCol w="1539615">
                  <a:extLst>
                    <a:ext uri="{9D8B030D-6E8A-4147-A177-3AD203B41FA5}">
                      <a16:colId xmlns:a16="http://schemas.microsoft.com/office/drawing/2014/main" val="389165447"/>
                    </a:ext>
                  </a:extLst>
                </a:gridCol>
                <a:gridCol w="2113020">
                  <a:extLst>
                    <a:ext uri="{9D8B030D-6E8A-4147-A177-3AD203B41FA5}">
                      <a16:colId xmlns:a16="http://schemas.microsoft.com/office/drawing/2014/main" val="1111387860"/>
                    </a:ext>
                  </a:extLst>
                </a:gridCol>
                <a:gridCol w="1302578">
                  <a:extLst>
                    <a:ext uri="{9D8B030D-6E8A-4147-A177-3AD203B41FA5}">
                      <a16:colId xmlns:a16="http://schemas.microsoft.com/office/drawing/2014/main" val="1298368951"/>
                    </a:ext>
                  </a:extLst>
                </a:gridCol>
                <a:gridCol w="1390620">
                  <a:extLst>
                    <a:ext uri="{9D8B030D-6E8A-4147-A177-3AD203B41FA5}">
                      <a16:colId xmlns:a16="http://schemas.microsoft.com/office/drawing/2014/main" val="4088804878"/>
                    </a:ext>
                  </a:extLst>
                </a:gridCol>
                <a:gridCol w="2379406">
                  <a:extLst>
                    <a:ext uri="{9D8B030D-6E8A-4147-A177-3AD203B41FA5}">
                      <a16:colId xmlns:a16="http://schemas.microsoft.com/office/drawing/2014/main" val="560648951"/>
                    </a:ext>
                  </a:extLst>
                </a:gridCol>
                <a:gridCol w="2562262">
                  <a:extLst>
                    <a:ext uri="{9D8B030D-6E8A-4147-A177-3AD203B41FA5}">
                      <a16:colId xmlns:a16="http://schemas.microsoft.com/office/drawing/2014/main" val="17901432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 high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07232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Nick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85119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27294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093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Mary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513073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2854846" y="220486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19908" y="270892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58539" y="391389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51390" y="32849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17044" y="329749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581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55009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 is from Canada. He loses one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cancer. He likes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wants to help other people with cancer. So he runs across Canada and gets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people. It’s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him. He’s very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 months later. He can’t run anymore. Now many people do the Terry Fox Run every year to remember him.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5235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 is from Canada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loses one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cancer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</a:t>
            </a:r>
            <a:r>
              <a:rPr lang="en-US" altLang="zh-CN" sz="2400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</a:p>
          <a:p>
            <a:pPr algn="dist"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wants to help other people with cancer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runs across Canada and gets</a:t>
            </a: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people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him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very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months later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run anymore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people do the Terry Fox Run every year to remember him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4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64099" y="1384495"/>
            <a:ext cx="559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leg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10227058" y="1423476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running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0404923" y="1950645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money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3257830" y="2564544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hard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7013971" y="2557603"/>
            <a:ext cx="43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ill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六、找出画线部分与例词读音相同的一项。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olleyball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ketball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0334" y="21151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08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例词画线部分发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4864" y="34015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73563" y="3996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2936" y="47150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2471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例词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lf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ft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een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519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例词画线部分发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/lf/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508" y="15021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1163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5199" y="27821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49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在字母阵中圈出正确的单词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并抄写。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努力；尝试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年度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决不，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永不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0855" y="1484784"/>
            <a:ext cx="4338785" cy="36728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02718" y="1511206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because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 bwMode="auto">
          <a:xfrm>
            <a:off x="7301586" y="2533986"/>
            <a:ext cx="3757693" cy="534974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15777" y="2060424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try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 bwMode="auto">
          <a:xfrm>
            <a:off x="7319342" y="4154658"/>
            <a:ext cx="1582936" cy="534974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3300" y="2698634"/>
            <a:ext cx="861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year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 bwMode="auto">
          <a:xfrm>
            <a:off x="10487694" y="2013885"/>
            <a:ext cx="572573" cy="213519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00100" y="3463682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fail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 bwMode="auto">
          <a:xfrm>
            <a:off x="8885762" y="2005007"/>
            <a:ext cx="572573" cy="213519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15777" y="4103706"/>
            <a:ext cx="1040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never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 bwMode="auto">
          <a:xfrm>
            <a:off x="7814520" y="1997718"/>
            <a:ext cx="572574" cy="2677241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0" name="内容占位符 2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努力；尝试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年；年度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决不，永不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4" grpId="0" animBg="1"/>
      <p:bldP spid="15" grpId="0"/>
      <p:bldP spid="17" grpId="0" animBg="1"/>
      <p:bldP spid="18" grpId="0"/>
      <p:bldP spid="19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read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147888" algn="l"/>
                <a:tab pos="5645150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264" y="14833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546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427" y="34009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6620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后接动名词，且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与球类连用时不加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can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good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64538" y="8376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4538" y="27795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hard for 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并不擅长做这件事，故选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66201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对方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自认为能力不足时，可以对他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她进行鼓励。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give up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不要放弃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8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110 km/h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qtf389a.jpg" descr="id:2147487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13690" y="1740890"/>
            <a:ext cx="2535579" cy="1778690"/>
          </a:xfrm>
          <a:prstGeom prst="rect">
            <a:avLst/>
          </a:prstGeom>
        </p:spPr>
      </p:pic>
      <p:pic>
        <p:nvPicPr>
          <p:cNvPr id="4" name="qtf389b.jpg" descr="id:21474878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54050" y="1740890"/>
            <a:ext cx="2524541" cy="1778690"/>
          </a:xfrm>
          <a:prstGeom prst="rect">
            <a:avLst/>
          </a:prstGeom>
        </p:spPr>
      </p:pic>
      <p:pic>
        <p:nvPicPr>
          <p:cNvPr id="5" name="qtf389c.jpg" descr="id:21474878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19542" y="1740890"/>
            <a:ext cx="1709308" cy="1778690"/>
          </a:xfrm>
          <a:prstGeom prst="rect">
            <a:avLst/>
          </a:prstGeom>
        </p:spPr>
      </p:pic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71174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选项图片是旗鱼，它是在水中游的动物；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选项图片是猎豹，猎豹奔跑速度可以超过每小时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选项图片是野兔，它的速度达不到每小时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公里以上。故选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7264" y="11372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story of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Tortoise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tortoise wins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tortoise runs faster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hare sleeps in the match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help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tortoise</a:t>
            </a: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9437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根据传统故事《龟兔赛跑》的内容可知，野兔本身跑得比乌龟快，但在比赛中野兔睡觉了，导致乌龟获胜。故选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6334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315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Summer Olympic Games doesn’t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lvl="0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90a.jpg" descr="id:2147487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916832"/>
            <a:ext cx="1890544" cy="1707393"/>
          </a:xfrm>
          <a:prstGeom prst="rect">
            <a:avLst/>
          </a:prstGeom>
        </p:spPr>
      </p:pic>
      <p:pic>
        <p:nvPicPr>
          <p:cNvPr id="4" name="qtf390b.jpg" descr="id:21474878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59441" y="1916832"/>
            <a:ext cx="1431909" cy="1707393"/>
          </a:xfrm>
          <a:prstGeom prst="rect">
            <a:avLst/>
          </a:prstGeom>
        </p:spPr>
      </p:pic>
      <p:pic>
        <p:nvPicPr>
          <p:cNvPr id="5" name="qtf390c.jpg" descr="id:21474878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87494" y="1916832"/>
            <a:ext cx="1822430" cy="170739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37264" y="11425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选项图片是跳高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选项图片是跑步，都是夏季奥运会项目；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选项图片是双板滑雪，是冬季奥运会项目。故选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1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720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OK to fail.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4124" y="39153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for 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4299" y="5210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swim at first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937264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55020" y="33904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1456" y="47059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sport doesn’t need teamwork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团队合作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match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778" y="916082"/>
            <a:ext cx="2906328" cy="487816"/>
          </a:xfrm>
          <a:prstGeom prst="rect">
            <a:avLst/>
          </a:prstGeom>
        </p:spPr>
      </p:pic>
      <p:pic>
        <p:nvPicPr>
          <p:cNvPr id="4" name="qtf391a.jpg" descr="id:21474879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72834" y="2092609"/>
            <a:ext cx="1892215" cy="1783140"/>
          </a:xfrm>
          <a:prstGeom prst="rect">
            <a:avLst/>
          </a:prstGeom>
        </p:spPr>
      </p:pic>
      <p:pic>
        <p:nvPicPr>
          <p:cNvPr id="5" name="qtf391b.jpg" descr="id:21474879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07174" y="2092609"/>
            <a:ext cx="1299416" cy="1783140"/>
          </a:xfrm>
          <a:prstGeom prst="rect">
            <a:avLst/>
          </a:prstGeom>
        </p:spPr>
      </p:pic>
      <p:pic>
        <p:nvPicPr>
          <p:cNvPr id="6" name="qtf391c.jpg" descr="id:214748792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543478" y="2092609"/>
            <a:ext cx="1321547" cy="178314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2578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内容占位符 8"/>
          <p:cNvSpPr txBox="1">
            <a:spLocks/>
          </p:cNvSpPr>
          <p:nvPr/>
        </p:nvSpPr>
        <p:spPr bwMode="auto">
          <a:xfrm>
            <a:off x="360854" y="40700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选项图片是跳远，是个人项目，不需要团队配合；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选项图片是排球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选项图片是足球，都是团队项目，需要团队配合。故选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4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九、连词成句。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well,Can,play,Lingling,ping-pong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433128" y="190795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ping-pong 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是情态动词，可放在句首引导一般疑问句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,Lingling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,play ping-pong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打乒乓球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ping-pong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6582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hard,for,It’s,me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415452" y="455711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for me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527352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,hard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,for 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对我来说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8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907994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can’t,jump,I,far,very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424330" y="144854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jump very far.</a:t>
            </a:r>
          </a:p>
        </p:txBody>
      </p:sp>
      <p:sp>
        <p:nvSpPr>
          <p:cNvPr id="14" name="内容占位符 7"/>
          <p:cNvSpPr txBox="1">
            <a:spLocks/>
          </p:cNvSpPr>
          <p:nvPr/>
        </p:nvSpPr>
        <p:spPr bwMode="auto">
          <a:xfrm>
            <a:off x="387488" y="21614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是情态动词否定形式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,jump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,very far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非常远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，作状语。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9"/>
          <p:cNvSpPr txBox="1">
            <a:spLocks/>
          </p:cNvSpPr>
          <p:nvPr/>
        </p:nvSpPr>
        <p:spPr bwMode="auto">
          <a:xfrm>
            <a:off x="360854" y="339260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your,try,and,Work,hard,best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9"/>
          <p:cNvSpPr txBox="1">
            <a:spLocks/>
          </p:cNvSpPr>
          <p:nvPr/>
        </p:nvSpPr>
        <p:spPr bwMode="auto">
          <a:xfrm>
            <a:off x="451948" y="39241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and try your best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内容占位符 9"/>
          <p:cNvSpPr txBox="1">
            <a:spLocks/>
          </p:cNvSpPr>
          <p:nvPr/>
        </p:nvSpPr>
        <p:spPr bwMode="auto">
          <a:xfrm>
            <a:off x="372865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努力学习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连接两个并列的动作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,try your best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尽你（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）最大的努力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09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football,Six,can,children,play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406574" y="232224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children can play football.</a:t>
            </a: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52322" y="30805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children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六个孩子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,play football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踢足球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20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十、从方框中选出与问句相对应的答语。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reading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children can swim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9119542" y="1368037"/>
            <a:ext cx="256600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cook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 don’t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can’t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882" y="15114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3522" y="21594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7126" y="2798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042" y="335344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引导的一般疑问句的完整回答也要包含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042" y="405302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引导的一般疑问句的完整回答也要包含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，回答用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042" y="53732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询问可数名词的数量，回答应包含基数词。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08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1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 jump far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9119542" y="1431360"/>
            <a:ext cx="256600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cook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 don’t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can’t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360854" y="271066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，答语的主语也要用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2"/>
          <p:cNvSpPr txBox="1">
            <a:spLocks/>
          </p:cNvSpPr>
          <p:nvPr/>
        </p:nvSpPr>
        <p:spPr bwMode="auto">
          <a:xfrm>
            <a:off x="360854" y="33769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句子询问能做的事情，回答用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接动词原形。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82638" y="15296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38318" y="21752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23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十一、运动会报名啦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同学们登记了自己擅长的项目。根据图表内容补全报告。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000" spc="-9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chart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图表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sports/family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 children like playing ping-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pong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 of running and 2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basketball/swimming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Eight/Six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can jump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can 4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basketball/play football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children can play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5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hard/easy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children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4499462" y="1240167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sports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105004" y="1700378"/>
            <a:ext cx="1308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swimming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10706705" y="1591017"/>
            <a:ext cx="7825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Eight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45337" y="2148222"/>
            <a:ext cx="1556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play football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5927793" y="2561135"/>
            <a:ext cx="712054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cs typeface="Times New Roman" panose="02020603050405020304" pitchFamily="18" charset="0"/>
              </a:rPr>
              <a:t>hard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qtf392.eps" descr="id:21474879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116" y="3213023"/>
            <a:ext cx="4770695" cy="316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2458" y="746120"/>
            <a:ext cx="11485848" cy="738664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8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根据题目要求得知，同学们登记的是各自擅长的运动项目，故填</a:t>
            </a:r>
            <a:r>
              <a:rPr lang="en-US" altLang="zh-CN" b="1" spc="-8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pc="-8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2458" y="140296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由图表可知，擅长跑步和游泳的人数是一样的，故填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2458" y="202435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由图表可知，跳高对应的人数是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2458" y="267520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由图表可知，数字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对应的运动项目是足球，故填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football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2458" y="331346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根据语境可知，只有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名同学能打排球，说明排球对孩子们来说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有点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46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十二、为鼓励学生参加运动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学校评选了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我最喜爱的学校运动员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。阅读三位运动员的介绍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qtf393.jpg" descr="id:21474879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27654" y="2049297"/>
            <a:ext cx="1049134" cy="332422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132856"/>
            <a:ext cx="926274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likes tennis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good at hitting fast balls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擅长打快球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practices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tennis for two hours every Saturday and Sunday at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last term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got the first place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拿了第一名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562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622784" cy="2595839"/>
          </a:xfrm>
        </p:spPr>
        <p:txBody>
          <a:bodyPr/>
          <a:lstStyle/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a football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past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players with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train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训练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passing the 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working together as a team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团队合作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team often wins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获胜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394.jpg" descr="id:21474879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5686" y="908720"/>
            <a:ext cx="1080120" cy="2417412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51700"/>
            <a:ext cx="983880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 is a good long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jump really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failed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失败了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last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give up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放弃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 teacher helps her a lot and tells her she can do better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qtf395.jpg" descr="id:21474879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415686" y="3419458"/>
            <a:ext cx="1277922" cy="23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82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756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059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664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running for five months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964882" y="1480695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4673" y="27609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10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（一）将人物和运动项目连线。（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96.jpg" descr="id:21474879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700808"/>
            <a:ext cx="6624736" cy="4240699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790950" y="3140968"/>
            <a:ext cx="1368152" cy="13681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646934" y="3140968"/>
            <a:ext cx="2232248" cy="16659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399462" y="3176727"/>
            <a:ext cx="18002" cy="97235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01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（二）根据运动员介绍，选择正确的答案。（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practices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4882" y="19257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366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day,Jack goes to train with his team.”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,Jack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每天都去训练。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段落中也提到了训练时间，但并不是每天，而是在星期六和星期日。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段落没有提到训练时间，故选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0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Sarah do after the failure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give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1793875" algn="l"/>
                <a:tab pos="51133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proud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骄傲的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8451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failed in last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term,but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give up.”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可知，她在上学期失利了，但她没有放弃。故选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496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941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hit fast balls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34566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good at hitting fast balls.”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可知，她非常擅长打快球，故选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0334" y="8619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78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83671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What sport do you like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sz="105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015327"/>
            <a:ext cx="2979440" cy="40453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15452" y="1384351"/>
            <a:ext cx="49151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like running.</a:t>
            </a: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52322" y="223058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本题是开放性题目，学生可自由作答。需要注意的是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后面加动名词，如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swimming.” “I like playing tennis.”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8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给下图中的场景排序。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tf383.jpg" descr="id:2147487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1556792"/>
            <a:ext cx="4800634" cy="403483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06" y="1286620"/>
            <a:ext cx="64453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worry. I can help you swim.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06" y="1934588"/>
            <a:ext cx="64453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basketball very well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06" y="2555042"/>
            <a:ext cx="64453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ping-pong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06" y="3197664"/>
            <a:ext cx="64453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06" y="3779178"/>
            <a:ext cx="64453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play football. It’s hard for 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8147926" y="50680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973009" y="31799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884012" y="418516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137282" y="32648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553122" y="19257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	B	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	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1484784"/>
            <a:ext cx="5894264" cy="13552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1284" y="3891432"/>
            <a:ext cx="5557251" cy="133776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129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basketball.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50178" y="586756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 one leg because of cancer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1003824" y="27649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3586" y="5344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154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	B	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1030" y="531258"/>
            <a:ext cx="3193329" cy="15916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6" y="1083007"/>
            <a:ext cx="1987550" cy="10398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2758" y="3570656"/>
            <a:ext cx="6388395" cy="938464"/>
          </a:xfrm>
          <a:prstGeom prst="rect">
            <a:avLst/>
          </a:prstGeom>
        </p:spPr>
      </p:pic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268690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Alex. He can swim fast.</a:t>
            </a: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15719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ping-pong and volleyball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0630" y="20075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07204" y="45626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56130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2513013" algn="l"/>
                <a:tab pos="3951288" algn="l"/>
                <a:tab pos="4660900" algn="l"/>
                <a:tab pos="6818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	B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412776"/>
            <a:ext cx="6650872" cy="1301141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38408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class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four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can run very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264" y="26631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在表格相应的位置打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3089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going to have Sports Day tomorrow. Let’s make a survey. Nick,what sport can you do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ping-pong very much. I can play ping-pong.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Great. Ben,what about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not good at sports. I can’t play basketball. I can’t play football. I can’t swim.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Well,do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try running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you can run very fast.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M3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jump high and play basketball. I am tall.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Great. Who can swim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Mary,can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swim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Great.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Everyone,try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best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826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2759</Words>
  <Application>Microsoft Office PowerPoint</Application>
  <PresentationFormat>自定义</PresentationFormat>
  <Paragraphs>270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2025-06-30T07:29:05Z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